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56" r:id="rId2"/>
    <p:sldId id="332" r:id="rId3"/>
    <p:sldId id="333" r:id="rId4"/>
    <p:sldId id="334" r:id="rId5"/>
    <p:sldId id="335" r:id="rId6"/>
    <p:sldId id="336" r:id="rId7"/>
    <p:sldId id="338" r:id="rId8"/>
    <p:sldId id="331" r:id="rId9"/>
    <p:sldId id="337" r:id="rId10"/>
    <p:sldId id="265" r:id="rId11"/>
    <p:sldId id="329" r:id="rId12"/>
    <p:sldId id="270" r:id="rId13"/>
    <p:sldId id="271" r:id="rId14"/>
    <p:sldId id="272" r:id="rId15"/>
    <p:sldId id="345" r:id="rId16"/>
    <p:sldId id="344" r:id="rId17"/>
    <p:sldId id="343" r:id="rId18"/>
    <p:sldId id="276" r:id="rId19"/>
    <p:sldId id="346" r:id="rId20"/>
    <p:sldId id="339" r:id="rId21"/>
    <p:sldId id="340" r:id="rId22"/>
    <p:sldId id="273" r:id="rId23"/>
    <p:sldId id="341" r:id="rId24"/>
    <p:sldId id="342" r:id="rId25"/>
    <p:sldId id="278" r:id="rId26"/>
    <p:sldId id="277" r:id="rId27"/>
    <p:sldId id="279" r:id="rId28"/>
    <p:sldId id="280" r:id="rId29"/>
    <p:sldId id="281" r:id="rId30"/>
    <p:sldId id="311" r:id="rId31"/>
    <p:sldId id="282" r:id="rId32"/>
    <p:sldId id="283" r:id="rId33"/>
    <p:sldId id="284" r:id="rId34"/>
    <p:sldId id="285" r:id="rId35"/>
    <p:sldId id="286" r:id="rId36"/>
    <p:sldId id="326" r:id="rId37"/>
    <p:sldId id="312" r:id="rId38"/>
    <p:sldId id="314" r:id="rId39"/>
    <p:sldId id="319" r:id="rId40"/>
    <p:sldId id="315" r:id="rId41"/>
    <p:sldId id="313" r:id="rId42"/>
    <p:sldId id="317" r:id="rId43"/>
    <p:sldId id="288" r:id="rId44"/>
    <p:sldId id="347" r:id="rId45"/>
    <p:sldId id="320" r:id="rId46"/>
    <p:sldId id="321" r:id="rId47"/>
    <p:sldId id="322" r:id="rId48"/>
    <p:sldId id="318" r:id="rId49"/>
    <p:sldId id="289" r:id="rId50"/>
    <p:sldId id="295" r:id="rId51"/>
    <p:sldId id="290" r:id="rId52"/>
    <p:sldId id="323" r:id="rId53"/>
    <p:sldId id="291" r:id="rId54"/>
    <p:sldId id="292" r:id="rId55"/>
    <p:sldId id="293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28" r:id="rId69"/>
    <p:sldId id="324" r:id="rId70"/>
    <p:sldId id="308" r:id="rId71"/>
    <p:sldId id="309" r:id="rId72"/>
    <p:sldId id="32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464" autoAdjust="0"/>
    <p:restoredTop sz="94660"/>
  </p:normalViewPr>
  <p:slideViewPr>
    <p:cSldViewPr>
      <p:cViewPr varScale="1">
        <p:scale>
          <a:sx n="27" d="100"/>
          <a:sy n="27" d="100"/>
        </p:scale>
        <p:origin x="-102" y="-16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Unit 1: An Introduction to Linux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AED28-3EEE-4A65-95FB-7D8EACA422FA}" type="datetimeFigureOut">
              <a:rPr lang="en-US" smtClean="0"/>
              <a:pPr/>
              <a:t>9/15/2012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FA877-642F-46A9-91E4-43EE1C0F7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670312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Unit 1: An Introduction to Linux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0B2D1-C205-4830-AE15-8BEB92783A35}" type="datetimeFigureOut">
              <a:rPr lang="en-US" smtClean="0"/>
              <a:pPr/>
              <a:t>9/15/2012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18267-C6E4-4FB8-800C-C897ED9A3A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211022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18267-C6E4-4FB8-800C-C897ED9A3A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Chapter 2: Installation Overview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Unit 1: An Introduction to Linux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8D35D2-A62A-44D9-8859-2AAD0F2394E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dirty="0" smtClean="0"/>
              <a:t>Installation Overview</a:t>
            </a:r>
            <a:endParaRPr kumimoji="0"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5B7EAE-8493-4344-AD5D-91FACE7BADB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909D67-A34E-4320-A2A2-DE3DBC35B76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2CD32A-76EF-4E16-B755-9B4F7EF95C9F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1BA132-600A-440F-98F7-A09AFEAC028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3BA56E-15FB-4052-91A2-ED838AC382A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F7D411-76F0-4DCF-8B12-A46478FCA0F5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B1BB32-E4DB-40AF-9F88-08BE6860E61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C3963B-452B-46AF-B4F1-1D002A75E56C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4D1F4A-5A72-49A8-A221-48802CA885FA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C23E72-4301-4F66-9ACF-25800DAF593A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BBC04434-8982-45C9-B3D1-58553FFA0ECA}" type="datetime2">
              <a:rPr lang="en-US" smtClean="0"/>
              <a:pPr algn="r" eaLnBrk="1" latinLnBrk="0" hangingPunct="1"/>
              <a:t>Saturday, September 15, 2012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z="1200" smtClean="0">
                <a:solidFill>
                  <a:schemeClr val="bg2">
                    <a:shade val="50000"/>
                  </a:schemeClr>
                </a:solidFill>
                <a:effectLst/>
              </a:rPr>
              <a:t>Installation Overview</a:t>
            </a:r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pPr algn="ctr" eaLnBrk="1" latinLnBrk="0" hangingPunct="1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81000"/>
            <a:ext cx="7620000" cy="1451082"/>
          </a:xfrm>
        </p:spPr>
        <p:txBody>
          <a:bodyPr>
            <a:normAutofit/>
          </a:bodyPr>
          <a:lstStyle/>
          <a:p>
            <a:pPr algn="ctr"/>
            <a:r>
              <a:rPr lang="en-US" sz="4000" b="1" smtClean="0">
                <a:solidFill>
                  <a:schemeClr val="accent5"/>
                </a:solidFill>
              </a:rPr>
              <a:t>Linux </a:t>
            </a:r>
            <a:r>
              <a:rPr lang="en-US" sz="4000" b="1" dirty="0" smtClean="0">
                <a:solidFill>
                  <a:schemeClr val="accent5"/>
                </a:solidFill>
              </a:rPr>
              <a:t>Operating System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7696200" cy="2743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i="1" dirty="0" smtClean="0"/>
              <a:t>Practical Guide to Linux Commands, Editors, and Shell Programming, A (3rd Edition) by Mark </a:t>
            </a:r>
            <a:r>
              <a:rPr lang="en-US" sz="2800" i="1" dirty="0" err="1" smtClean="0"/>
              <a:t>Sobell</a:t>
            </a:r>
            <a:endParaRPr lang="en-US" sz="2800" i="1" dirty="0" smtClean="0"/>
          </a:p>
          <a:p>
            <a:endParaRPr lang="en-US" sz="2800" dirty="0" smtClean="0"/>
          </a:p>
          <a:p>
            <a:r>
              <a:rPr lang="en-US" sz="2800" dirty="0" smtClean="0"/>
              <a:t>Unit 1:  An Introduction to Linux</a:t>
            </a:r>
          </a:p>
          <a:p>
            <a:r>
              <a:rPr lang="en-US" sz="2800" dirty="0" smtClean="0"/>
              <a:t>Chapter 2:  Installation Overview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4400" y="6286500"/>
            <a:ext cx="805815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ctr">
              <a:lnSpc>
                <a:spcPct val="84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/>
              <a:t>Copyright © 2012,  Fred R. McClurg,  All </a:t>
            </a:r>
            <a:r>
              <a:rPr lang="en-US" sz="2400" dirty="0"/>
              <a:t>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Memory Size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32F4-2B45-4B08-84A5-BFC64C4CBCD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31585"/>
            <a:ext cx="5486400" cy="487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Creating Virtual Hard Drive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32F4-2B45-4B08-84A5-BFC64C4CBCD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31585"/>
            <a:ext cx="5486400" cy="487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Hard Drive File Type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3DDF-43BD-4796-BB05-D67259E11320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4871" y="1447800"/>
            <a:ext cx="568372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 smtClean="0">
                <a:solidFill>
                  <a:schemeClr val="accent5"/>
                </a:solidFill>
              </a:rPr>
              <a:t>Storage on Physical Hard Drive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7714-755F-4437-BCA5-3C170CD5B868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33228"/>
            <a:ext cx="5791200" cy="489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the Virtual Machine</a:t>
            </a:r>
            <a:endParaRPr lang="en-US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C952-10A1-4E18-8698-D0204F9C7D55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577394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the Virtual Machine</a:t>
            </a:r>
            <a:endParaRPr lang="en-US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C952-10A1-4E18-8698-D0204F9C7D55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2642"/>
            <a:ext cx="7162800" cy="4853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Virtual Machine Power 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234-A59E-4C42-A683-C93EBBBA202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5941"/>
            <a:ext cx="5715000" cy="487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Virtual Machine Running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234-A59E-4C42-A683-C93EBBBA202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34790"/>
            <a:ext cx="5638800" cy="481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Fedora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DC99-8062-4DF2-B452-21411953043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27922"/>
            <a:ext cx="7391400" cy="48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Fedora Live Desktop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DC99-8062-4DF2-B452-21411953043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19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464212"/>
            <a:ext cx="5867400" cy="47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Distributions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 distribution is a “flavor” of Linux.  All of them use the same OS version 2.6 kernel.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Fedora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Ubuntu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Mint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err="1" smtClean="0">
                <a:cs typeface="Courier New" pitchFamily="49" charset="0"/>
              </a:rPr>
              <a:t>openSUSE</a:t>
            </a:r>
            <a:endParaRPr lang="en-US" sz="4000" b="1" dirty="0" smtClean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chemeClr val="accent5"/>
                </a:solidFill>
              </a:rPr>
              <a:t>VirtualBox</a:t>
            </a:r>
            <a:r>
              <a:rPr lang="en-US" b="1" dirty="0" smtClean="0">
                <a:solidFill>
                  <a:schemeClr val="accent5"/>
                </a:solidFill>
              </a:rPr>
              <a:t> Settings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 smtClean="0">
                <a:cs typeface="Courier New" pitchFamily="49" charset="0"/>
              </a:rPr>
              <a:t>Machine =&gt; Settings...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463" y="2322821"/>
            <a:ext cx="4833937" cy="390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General Settings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27156"/>
            <a:ext cx="6553200" cy="48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Storage Settings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234-A59E-4C42-A683-C93EBBBA202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36478"/>
            <a:ext cx="6477000" cy="484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Starting a Virtual Machine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 smtClean="0">
                <a:cs typeface="Courier New" pitchFamily="49" charset="0"/>
              </a:rPr>
              <a:t>Machine =&gt; Start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23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463" y="2322821"/>
            <a:ext cx="4833937" cy="390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Virtual Machine Power 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234-A59E-4C42-A683-C93EBBBA202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451332"/>
            <a:ext cx="5638800" cy="481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Automatic Login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23CF-AB02-4EC8-A944-1E6727B5FF2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36390"/>
            <a:ext cx="6096000" cy="497644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Live Desktop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4BD8A-EF1F-47EC-93EC-A7E0C67EFD8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11611" y="1447800"/>
            <a:ext cx="6872453" cy="4952999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5"/>
                </a:solidFill>
              </a:rPr>
              <a:t>Installer Welcome Screen</a:t>
            </a:r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2D6D9-E4B4-4BBE-B8F4-B7C461E3DDB6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9923" y="1447800"/>
            <a:ext cx="6067277" cy="4952999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Keyboard Language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BF9C-4642-4FCD-B468-EB004999927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43" y="1436388"/>
            <a:ext cx="6081258" cy="496441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Storage Device Type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8874-7AF6-4794-B9F6-D77CA0D745C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29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942" y="1436388"/>
            <a:ext cx="6081258" cy="496441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Fedora Desktops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 desktop is a window manager that uses a particular GUI library.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None/>
            </a:pPr>
            <a:r>
              <a:rPr lang="en-US" sz="4000" b="1" dirty="0" smtClean="0">
                <a:cs typeface="Courier New" pitchFamily="49" charset="0"/>
              </a:rPr>
              <a:t>Fedora (fedoraproject.org)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Gnome (Default)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KDE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LXDE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err="1" smtClean="0">
                <a:cs typeface="Courier New" pitchFamily="49" charset="0"/>
              </a:rPr>
              <a:t>Xfce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Error Processing Drive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D9C2-7F32-4617-AF85-A1D10CB8758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7318" y="1436388"/>
            <a:ext cx="5838506" cy="4964411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Computer Hostname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BAE7-4A61-4DA6-AF4F-AF37E675E98C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178" y="1447799"/>
            <a:ext cx="6082022" cy="4965035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City in your Time Zone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E9A5-BBAB-479A-BA90-0A045C4F88D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944" y="1436388"/>
            <a:ext cx="6081256" cy="4964411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Setting Root Password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C934-0939-4626-97C9-4AEA18B85685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1" y="1463949"/>
            <a:ext cx="5791200" cy="4924188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Weak Password Warning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8274-75DF-45AF-AD4F-17B8D35200A0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41" y="1436386"/>
            <a:ext cx="6081259" cy="4964413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Partitioning Layout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6213-3B33-4470-B778-2908CBB2C086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067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</a:t>
            </a:r>
          </a:p>
          <a:p>
            <a:pPr lvl="1"/>
            <a:r>
              <a:rPr lang="en-US" sz="1900" dirty="0" smtClean="0"/>
              <a:t>The slash “/” is the root partition in Linux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/boot</a:t>
            </a:r>
          </a:p>
          <a:p>
            <a:pPr lvl="1"/>
            <a:r>
              <a:rPr lang="en-US" sz="1900" dirty="0" smtClean="0"/>
              <a:t>The boot partition is the location of the kernel used to start the operating system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b="1" dirty="0" smtClean="0">
                <a:latin typeface="Courier New" pitchFamily="49" charset="0"/>
                <a:cs typeface="Courier New" pitchFamily="49" charset="0"/>
              </a:rPr>
              <a:t>/home</a:t>
            </a:r>
          </a:p>
          <a:p>
            <a:pPr lvl="1"/>
            <a:r>
              <a:rPr lang="en-US" sz="1900" dirty="0" smtClean="0"/>
              <a:t>The home partition is the location of the user accounts</a:t>
            </a:r>
            <a:br>
              <a:rPr lang="en-US" sz="1900" dirty="0" smtClean="0"/>
            </a:br>
            <a:endParaRPr lang="en-US" sz="1900" dirty="0" smtClean="0"/>
          </a:p>
          <a:p>
            <a:r>
              <a:rPr lang="en-US" sz="2300" dirty="0" smtClean="0"/>
              <a:t>swap</a:t>
            </a:r>
          </a:p>
          <a:p>
            <a:pPr lvl="1"/>
            <a:r>
              <a:rPr lang="en-US" sz="1900" dirty="0" smtClean="0"/>
              <a:t>The swap partition is used when memory is full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D2CAAB98-A551-4F49-B77C-EEF43FCBBB3C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36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9100" y="1524000"/>
          <a:ext cx="83058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714"/>
                <a:gridCol w="6661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Partition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Purpose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slash “/” is the root partition in Linux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usr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executable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binaries and documentation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var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Contains spool</a:t>
                      </a:r>
                      <a:r>
                        <a:rPr lang="en-US" sz="2400" baseline="0" dirty="0" smtClean="0"/>
                        <a:t> directories for mail and printing.  Also contains </a:t>
                      </a:r>
                      <a:r>
                        <a:rPr lang="en-US" sz="2400" dirty="0" smtClean="0"/>
                        <a:t>error</a:t>
                      </a:r>
                      <a:r>
                        <a:rPr lang="en-US" sz="2400" baseline="0" dirty="0" smtClean="0"/>
                        <a:t> logs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sz="2400" b="1" dirty="0" err="1" smtClean="0">
                          <a:latin typeface="Courier New" pitchFamily="49" charset="0"/>
                          <a:cs typeface="Courier New" pitchFamily="49" charset="0"/>
                        </a:rPr>
                        <a:t>tmp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Where many applications store</a:t>
                      </a:r>
                      <a:r>
                        <a:rPr lang="en-US" sz="2400" baseline="0" dirty="0" smtClean="0"/>
                        <a:t> temporary data files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/boot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the kernel used to start the operating system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Courier New" pitchFamily="49" charset="0"/>
                          <a:cs typeface="Courier New" pitchFamily="49" charset="0"/>
                        </a:rPr>
                        <a:t>/home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Location of the user accounts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swap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Swap partition is used when memory is full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Specify Partition Sizes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94A0-AE38-408B-BD1C-4F1C34C9AD1E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a Standard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CDB5-815F-43E0-A9E7-C7BDBB593C56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Editing the Root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8587-41D4-4A90-BF2F-FC83CF7B1ED8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39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Ubuntu Desktops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 desktop is a window manager that uses a particular GUI library.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None/>
            </a:pPr>
            <a:r>
              <a:rPr lang="en-US" sz="4000" b="1" dirty="0" smtClean="0">
                <a:cs typeface="Courier New" pitchFamily="49" charset="0"/>
              </a:rPr>
              <a:t>Ubuntu (www.ubuntu.com)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Gnome (Default)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KDE (</a:t>
            </a:r>
            <a:r>
              <a:rPr lang="en-US" sz="3600" b="1" dirty="0" err="1" smtClean="0">
                <a:cs typeface="Courier New" pitchFamily="49" charset="0"/>
              </a:rPr>
              <a:t>Kubuntu</a:t>
            </a:r>
            <a:r>
              <a:rPr lang="en-US" sz="3600" b="1" dirty="0" smtClean="0">
                <a:cs typeface="Courier New" pitchFamily="49" charset="0"/>
              </a:rPr>
              <a:t>)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Editing the Boot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C9E40-0C00-435E-AE30-B1D38EBC8A16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860" y="1436688"/>
            <a:ext cx="5838154" cy="496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7144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the Home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2234-783C-4708-8001-C19B3AA504E1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2385" y="1447800"/>
            <a:ext cx="5825085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7144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a Swap Partition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1472-AD8C-4C0E-A0A9-56C452D3F2C0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819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637" y="1447800"/>
            <a:ext cx="6298588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Review the Partition Layout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11DA-1A6B-4C0C-9E9C-853870DB8AF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47800"/>
            <a:ext cx="5886272" cy="500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Alternate Partition Layout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11DA-1A6B-4C0C-9E9C-853870DB8AF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447800"/>
            <a:ext cx="6817659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 Layout Warning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421E-D1DF-4B44-82E4-D24B06EE6348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995" y="1430994"/>
            <a:ext cx="6224205" cy="496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Partition Layout Confirmation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A6C76-AAA4-4703-8BF1-04AC6ABA43C1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30993"/>
            <a:ext cx="6248400" cy="498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Creating the Partitions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07DB-F130-409D-B956-8FE997D4BF5F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1" y="1447801"/>
            <a:ext cx="6227350" cy="497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Installing the Boot Loader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443B7-47B0-46B1-B49E-1B5D32758E9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9739" y="1447800"/>
            <a:ext cx="6067280" cy="49530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Copy Live Image to Hard Drive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4D1E-DF71-45B0-B6B2-561CBE4380D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49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6082017" cy="496503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Mint Desktops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 desktop is a window manager that uses a particular GUI library.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None/>
            </a:pPr>
            <a:r>
              <a:rPr lang="en-US" sz="4000" b="1" dirty="0" smtClean="0">
                <a:cs typeface="Courier New" pitchFamily="49" charset="0"/>
              </a:rPr>
              <a:t>Mint (linuxmint.com)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Mate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Cinnamon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KDE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err="1" smtClean="0">
                <a:cs typeface="Courier New" pitchFamily="49" charset="0"/>
              </a:rPr>
              <a:t>Xfce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Live Image Post Installation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1A615-8033-41A9-9568-9B739529DF8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463946"/>
            <a:ext cx="5867400" cy="498898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Installation Congratulations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4A35-5687-4034-81CB-F4B3CBF5CBBB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1" y="1447800"/>
            <a:ext cx="6082018" cy="4965031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Shut Down Fedora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02D9-446A-42C1-B864-8A7662CD1E6C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447800"/>
            <a:ext cx="6225101" cy="497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Shut Down Verification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CFCF0-51D4-4FC4-8A12-DCB4FD8E06F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0744" y="1429196"/>
            <a:ext cx="6226456" cy="497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VMware Post Installation Setup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C1BB-87E0-422E-A1A3-FE7427476538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1" y="1460405"/>
            <a:ext cx="5867400" cy="4996258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Physical Drive Connection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A904-63DB-4C3F-8B64-F0F847244EC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27755" y="1458525"/>
            <a:ext cx="5644644" cy="4942276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 Drive VMware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30858-2943-4054-A107-FBF425A547D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3766" y="1447800"/>
            <a:ext cx="7877834" cy="49530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Daemon Startup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8A44-EE42-4420-AA0B-5B002348730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5041" y="1447800"/>
            <a:ext cx="7889217" cy="4960158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Configuration Welcome Screen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75CD-210F-4221-86E2-53F543DF62D1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4295" y="1447800"/>
            <a:ext cx="6203155" cy="495300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License Information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DDAC-8ABB-4580-9996-F20DC9B2178A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59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4292" y="1447800"/>
            <a:ext cx="6203157" cy="4953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 smtClean="0">
                <a:solidFill>
                  <a:schemeClr val="accent5"/>
                </a:solidFill>
              </a:rPr>
              <a:t>openSUSE</a:t>
            </a:r>
            <a:r>
              <a:rPr lang="en-US" b="1" dirty="0" smtClean="0">
                <a:solidFill>
                  <a:schemeClr val="accent5"/>
                </a:solidFill>
              </a:rPr>
              <a:t> Desktops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A desktop is a window manager that uses a particular GUI library.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None/>
            </a:pPr>
            <a:r>
              <a:rPr lang="en-US" sz="4000" b="1" dirty="0" err="1" smtClean="0">
                <a:cs typeface="Courier New" pitchFamily="49" charset="0"/>
              </a:rPr>
              <a:t>openSUSE</a:t>
            </a:r>
            <a:r>
              <a:rPr lang="en-US" sz="4000" b="1" dirty="0" smtClean="0">
                <a:cs typeface="Courier New" pitchFamily="49" charset="0"/>
              </a:rPr>
              <a:t> (opensuse.org)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KDE (default)</a:t>
            </a:r>
          </a:p>
          <a:p>
            <a:pPr marL="1131570" lvl="1" indent="-742950">
              <a:buFont typeface="+mj-lt"/>
              <a:buAutoNum type="alphaLcPeriod"/>
            </a:pPr>
            <a:r>
              <a:rPr lang="en-US" sz="3600" b="1" dirty="0" smtClean="0">
                <a:cs typeface="Courier New" pitchFamily="49" charset="0"/>
              </a:rPr>
              <a:t>Gnome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Create First User Account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4B17-B2DF-415C-A7D4-0EF442DF5A5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90"/>
            <a:ext cx="5867400" cy="4988980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Setting the Data and Time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8509-3F2B-48B9-90A7-04015477FE19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90"/>
            <a:ext cx="5867400" cy="4988979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3800" b="1" dirty="0" smtClean="0">
                <a:solidFill>
                  <a:schemeClr val="accent5"/>
                </a:solidFill>
              </a:rPr>
              <a:t>Synchronizing the Date and Time</a:t>
            </a:r>
            <a:endParaRPr lang="en-US" sz="3800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D963E-2F5F-433C-A262-A87F59F9D5D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895251" cy="5012662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</a:t>
            </a:r>
            <a:r>
              <a:rPr lang="en-US" b="1" smtClean="0">
                <a:solidFill>
                  <a:schemeClr val="accent5"/>
                </a:solidFill>
              </a:rPr>
              <a:t>Profile Review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B33A-0C24-4F04-A047-6B563BBEFCDC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9"/>
            <a:ext cx="5867400" cy="4988979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Hardware Profile Submission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CB1A-3526-4010-B6FF-8FEE265A2B3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64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8"/>
            <a:ext cx="5867400" cy="498898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Login Screen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9150-1AA9-43CA-BEF5-8A08B039694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65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1" y="1447800"/>
            <a:ext cx="5819048" cy="4947866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Fedora User Account Login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A88-DCB4-48D6-8710-7A48C8255F77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66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47800"/>
            <a:ext cx="5819048" cy="4947867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Gnome Desktop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2F39-BCF3-46B3-B66A-35731E75B34D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06687"/>
            <a:ext cx="5867400" cy="4988979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Interface Customization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Q: Which component of X Windows allows customization of the user interface?</a:t>
            </a:r>
            <a:br>
              <a:rPr lang="en-US" sz="4000" b="1" dirty="0" smtClean="0">
                <a:cs typeface="Courier New" pitchFamily="49" charset="0"/>
              </a:rPr>
            </a:b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Desktop Manager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Job Control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Window Manager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smtClean="0">
                <a:cs typeface="Courier New" pitchFamily="49" charset="0"/>
              </a:rPr>
              <a:t>Mount Point</a:t>
            </a:r>
            <a:endParaRPr lang="en-US" sz="4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68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Launching a Linux Terminal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4BFF-817F-4458-A33B-2129372A6540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69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35017"/>
            <a:ext cx="6248400" cy="498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OS Virtualization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sz="4000" b="1" dirty="0" smtClean="0">
                <a:cs typeface="Courier New" pitchFamily="49" charset="0"/>
              </a:rPr>
              <a:t>Operating System (OS) Virtualization is software that allows you to install an operating system as an application.  It is like running an OS in a window.</a:t>
            </a:r>
          </a:p>
          <a:p>
            <a:pPr marL="114300" indent="0">
              <a:buNone/>
            </a:pPr>
            <a:endParaRPr lang="en-US" sz="4000" b="1" dirty="0" smtClean="0">
              <a:cs typeface="Courier New" pitchFamily="49" charset="0"/>
            </a:endParaRP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VMware Player</a:t>
            </a:r>
          </a:p>
          <a:p>
            <a:pPr marL="1378458" lvl="2" indent="-742950">
              <a:buNone/>
            </a:pPr>
            <a:r>
              <a:rPr lang="en-US" sz="3200" b="1" dirty="0" smtClean="0">
                <a:cs typeface="Courier New" pitchFamily="49" charset="0"/>
              </a:rPr>
              <a:t>www.vmware.com/products/player</a:t>
            </a:r>
          </a:p>
          <a:p>
            <a:pPr marL="857250" indent="-742950">
              <a:buFont typeface="+mj-lt"/>
              <a:buAutoNum type="arabicPeriod"/>
            </a:pPr>
            <a:r>
              <a:rPr lang="en-US" sz="4000" b="1" dirty="0" smtClean="0">
                <a:cs typeface="Courier New" pitchFamily="49" charset="0"/>
              </a:rPr>
              <a:t>Oracle </a:t>
            </a:r>
            <a:r>
              <a:rPr lang="en-US" sz="4000" b="1" dirty="0" err="1" smtClean="0">
                <a:cs typeface="Courier New" pitchFamily="49" charset="0"/>
              </a:rPr>
              <a:t>VirtualBox</a:t>
            </a:r>
            <a:endParaRPr lang="en-US" sz="4000" b="1" dirty="0" smtClean="0">
              <a:cs typeface="Courier New" pitchFamily="49" charset="0"/>
            </a:endParaRPr>
          </a:p>
          <a:p>
            <a:pPr marL="1378458" lvl="2" indent="-742950">
              <a:buNone/>
            </a:pPr>
            <a:r>
              <a:rPr lang="en-US" sz="3200" b="1" dirty="0" smtClean="0">
                <a:cs typeface="Courier New" pitchFamily="49" charset="0"/>
              </a:rPr>
              <a:t>virtualbox.org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Granting </a:t>
            </a:r>
            <a:r>
              <a:rPr lang="en-US" b="1" dirty="0" err="1" smtClean="0">
                <a:solidFill>
                  <a:schemeClr val="accent5"/>
                </a:solidFill>
              </a:rPr>
              <a:t>sudo</a:t>
            </a:r>
            <a:r>
              <a:rPr lang="en-US" b="1" dirty="0" smtClean="0">
                <a:solidFill>
                  <a:schemeClr val="accent5"/>
                </a:solidFill>
              </a:rPr>
              <a:t> user access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556E-D1DA-43C8-A919-C4404BF3C3A4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70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9734" y="2209800"/>
            <a:ext cx="7643814" cy="34290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Adding user to the </a:t>
            </a:r>
            <a:r>
              <a:rPr lang="en-US" b="1" dirty="0" err="1" smtClean="0">
                <a:solidFill>
                  <a:schemeClr val="accent5"/>
                </a:solidFill>
              </a:rPr>
              <a:t>sudoers</a:t>
            </a:r>
            <a:r>
              <a:rPr lang="en-US" b="1" dirty="0" smtClean="0">
                <a:solidFill>
                  <a:schemeClr val="accent5"/>
                </a:solidFill>
              </a:rPr>
              <a:t> file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6ECD-AAD9-402A-8FBB-BAC50252D0E3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71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450725"/>
            <a:ext cx="7162800" cy="4987034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Software updates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3E4B-6D9C-4E16-B991-4B4BC334398E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72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9" name="Content Placeholder 8" descr="00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1" y="1447800"/>
            <a:ext cx="5574092" cy="494425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Running </a:t>
            </a:r>
            <a:r>
              <a:rPr lang="en-US" b="1" dirty="0" err="1" smtClean="0">
                <a:solidFill>
                  <a:schemeClr val="accent5"/>
                </a:solidFill>
              </a:rPr>
              <a:t>VirtualBox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17667"/>
            <a:ext cx="6019799" cy="486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Creating New Virtual Machine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 smtClean="0">
                <a:cs typeface="Courier New" pitchFamily="49" charset="0"/>
              </a:rPr>
              <a:t>Machine =&gt; New...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3581400" y="6305550"/>
            <a:ext cx="2133600" cy="476250"/>
          </a:xfrm>
        </p:spPr>
        <p:txBody>
          <a:bodyPr/>
          <a:lstStyle/>
          <a:p>
            <a:fld id="{12ABCDF5-62FF-4871-ABA2-9CF4F6325C72}" type="datetime2">
              <a:rPr lang="en-US" smtClean="0"/>
              <a:pPr/>
              <a:t>Saturday, September 15, 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</p:spPr>
        <p:txBody>
          <a:bodyPr/>
          <a:lstStyle/>
          <a:p>
            <a:r>
              <a:rPr kumimoji="0" lang="en-US" smtClean="0"/>
              <a:t>Installation Overview</a:t>
            </a:r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330568"/>
            <a:ext cx="4324350" cy="38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11700</TotalTime>
  <Words>829</Words>
  <Application>Microsoft Office PowerPoint</Application>
  <PresentationFormat>On-screen Show (4:3)</PresentationFormat>
  <Paragraphs>361</Paragraphs>
  <Slides>72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Solstice</vt:lpstr>
      <vt:lpstr>Linux Operating System</vt:lpstr>
      <vt:lpstr>Distributions</vt:lpstr>
      <vt:lpstr>Fedora Desktops</vt:lpstr>
      <vt:lpstr>Ubuntu Desktops</vt:lpstr>
      <vt:lpstr>Mint Desktops</vt:lpstr>
      <vt:lpstr>openSUSE Desktops</vt:lpstr>
      <vt:lpstr>OS Virtualization</vt:lpstr>
      <vt:lpstr>Running VirtualBox</vt:lpstr>
      <vt:lpstr>Creating New Virtual Machine</vt:lpstr>
      <vt:lpstr>Memory Size</vt:lpstr>
      <vt:lpstr>Creating Virtual Hard Drive</vt:lpstr>
      <vt:lpstr>Hard Drive File Type</vt:lpstr>
      <vt:lpstr>Storage on Physical Hard Drive</vt:lpstr>
      <vt:lpstr>Name the Virtual Machine</vt:lpstr>
      <vt:lpstr>Name the Virtual Machine</vt:lpstr>
      <vt:lpstr>Virtual Machine Power Up</vt:lpstr>
      <vt:lpstr>Virtual Machine Running</vt:lpstr>
      <vt:lpstr>Fedora Startup</vt:lpstr>
      <vt:lpstr>Fedora Live Desktop</vt:lpstr>
      <vt:lpstr>VirtualBox Settings</vt:lpstr>
      <vt:lpstr>General Settings</vt:lpstr>
      <vt:lpstr>Storage Settings</vt:lpstr>
      <vt:lpstr>Starting a Virtual Machine</vt:lpstr>
      <vt:lpstr>Virtual Machine Power Up</vt:lpstr>
      <vt:lpstr>Fedora Automatic Login</vt:lpstr>
      <vt:lpstr>Fedora Live Desktop</vt:lpstr>
      <vt:lpstr>Installer Welcome Screen</vt:lpstr>
      <vt:lpstr>Keyboard Language</vt:lpstr>
      <vt:lpstr>Storage Device Type</vt:lpstr>
      <vt:lpstr>Error Processing Drive</vt:lpstr>
      <vt:lpstr>Computer Hostname</vt:lpstr>
      <vt:lpstr>City in your Time Zone</vt:lpstr>
      <vt:lpstr>Setting Root Password</vt:lpstr>
      <vt:lpstr>Weak Password Warning</vt:lpstr>
      <vt:lpstr>Partitioning Layout</vt:lpstr>
      <vt:lpstr>Partitions</vt:lpstr>
      <vt:lpstr>Specify Partition Sizes</vt:lpstr>
      <vt:lpstr>Creating a Standard Partition</vt:lpstr>
      <vt:lpstr>Editing the Root Partition</vt:lpstr>
      <vt:lpstr>Editing the Boot Partition</vt:lpstr>
      <vt:lpstr>Creating the Home Partition</vt:lpstr>
      <vt:lpstr>Creating a Swap Partition</vt:lpstr>
      <vt:lpstr>Review the Partition Layout</vt:lpstr>
      <vt:lpstr>Alternate Partition Layout</vt:lpstr>
      <vt:lpstr>Partition Layout Warning</vt:lpstr>
      <vt:lpstr>Partition Layout Confirmation</vt:lpstr>
      <vt:lpstr>Creating the Partitions</vt:lpstr>
      <vt:lpstr>Installing the Boot Loader</vt:lpstr>
      <vt:lpstr>Copy Live Image to Hard Drive</vt:lpstr>
      <vt:lpstr>Live Image Post Installation</vt:lpstr>
      <vt:lpstr>Installation Congratulations</vt:lpstr>
      <vt:lpstr>Shut Down Fedora</vt:lpstr>
      <vt:lpstr>Shut Down Verification</vt:lpstr>
      <vt:lpstr>VMware Post Installation Setup</vt:lpstr>
      <vt:lpstr>Physical Drive Connection</vt:lpstr>
      <vt:lpstr>Hard Drive VMware Startup</vt:lpstr>
      <vt:lpstr>Daemon Startup</vt:lpstr>
      <vt:lpstr>Configuration Welcome Screen</vt:lpstr>
      <vt:lpstr>Fedora License Information</vt:lpstr>
      <vt:lpstr>Create First User Account</vt:lpstr>
      <vt:lpstr>Setting the Data and Time</vt:lpstr>
      <vt:lpstr>Synchronizing the Date and Time</vt:lpstr>
      <vt:lpstr>Hardware Profile Review</vt:lpstr>
      <vt:lpstr>Hardware Profile Submission</vt:lpstr>
      <vt:lpstr>Fedora Login Screen</vt:lpstr>
      <vt:lpstr>Fedora User Account Login</vt:lpstr>
      <vt:lpstr>Gnome Desktop</vt:lpstr>
      <vt:lpstr>Interface Customization</vt:lpstr>
      <vt:lpstr>Launching a Linux Terminal</vt:lpstr>
      <vt:lpstr>Granting sudo user access</vt:lpstr>
      <vt:lpstr>Adding user to the sudoers file</vt:lpstr>
      <vt:lpstr>Software updates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IT250 Linux Operating System</dc:title>
  <dc:creator>Fred</dc:creator>
  <cp:lastModifiedBy>Fred R. McClurg</cp:lastModifiedBy>
  <cp:revision>540</cp:revision>
  <dcterms:created xsi:type="dcterms:W3CDTF">2011-02-25T23:27:39Z</dcterms:created>
  <dcterms:modified xsi:type="dcterms:W3CDTF">2012-09-16T11:47:31Z</dcterms:modified>
</cp:coreProperties>
</file>